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5/19/2023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2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5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88F843D-1C1B-C740-AC27-E3238D0F5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580387" y="1247140"/>
            <a:ext cx="5657899" cy="3450844"/>
          </a:xfrm>
        </p:spPr>
        <p:txBody>
          <a:bodyPr>
            <a:normAutofit/>
          </a:bodyPr>
          <a:lstStyle/>
          <a:p>
            <a:r>
              <a:rPr lang="en-US" sz="4000" dirty="0"/>
              <a:t>MENTAL HEALTH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5568626" y="1960626"/>
            <a:ext cx="5657899" cy="12689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MAINTAINING STABILITY IN CAREER GROWTH AND </a:t>
            </a:r>
            <a:r>
              <a:rPr lang="en-US" sz="2200" dirty="0" smtClean="0"/>
              <a:t>ENTREPRENEURSHIP</a:t>
            </a:r>
            <a:r>
              <a:rPr lang="en-US" sz="2200" dirty="0"/>
              <a:t>
</a:t>
            </a:r>
          </a:p>
        </p:txBody>
      </p:sp>
      <p:pic>
        <p:nvPicPr>
          <p:cNvPr id="4" name="Picture 3" descr="Computer Generated Lights">
            <a:extLst>
              <a:ext uri="{FF2B5EF4-FFF2-40B4-BE49-F238E27FC236}">
                <a16:creationId xmlns:a16="http://schemas.microsoft.com/office/drawing/2014/main" xmlns="" id="{83BBC28E-46E7-23A5-F758-51B534188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8" r="26885" b="-60"/>
          <a:stretch/>
        </p:blipFill>
        <p:spPr>
          <a:xfrm>
            <a:off x="1778" y="10"/>
            <a:ext cx="5104833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1C8291-E3D5-4240-8FF4-E5213CBCC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B44AFE-C181-7047-8CC9-CA00BD385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43526" y="3932078"/>
            <a:ext cx="6086474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VIRTUAL SUCCESS SUMMIT HELD ON 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MAY, 2023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DR. TONY ORJI (SUCCESS TONICS INT’L)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868C70C-E5C4-CD47-888C-FCB3373B6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en-US" dirty="0"/>
              <a:t>MENTAL HEALTH </a:t>
            </a:r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xmlns="" id="{1C34BE3E-4C06-0F0D-A283-E476CF6DD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" r="52699" b="-3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C68F39-5E8A-844C-A8FD-394F253C1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583CEB-AC2B-2640-94F6-5958E6BC5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Available Statistics show that globally, 1  out of 8 adults experience mental health issues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n Sub Sahara Africa, 1 out 7 </a:t>
            </a:r>
          </a:p>
          <a:p>
            <a:pPr lvl="0"/>
            <a:r>
              <a:rPr lang="en-US" dirty="0" smtClean="0"/>
              <a:t>In Nigeria and Kenya, 1 out 4</a:t>
            </a:r>
          </a:p>
          <a:p>
            <a:pPr lvl="0"/>
            <a:r>
              <a:rPr lang="en-US" dirty="0" smtClean="0"/>
              <a:t>In Uganda, about 24.2% of the population has one mental health issue or the other (WHO, 2020)</a:t>
            </a:r>
          </a:p>
          <a:p>
            <a:pPr lvl="0"/>
            <a:r>
              <a:rPr lang="en-US" dirty="0" smtClean="0"/>
              <a:t>Mental Health issue is very crucial for human existence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868C70C-E5C4-CD47-888C-FCB3373B6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en-US" dirty="0"/>
              <a:t>MENTAL HEALTH </a:t>
            </a:r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xmlns="" id="{1C34BE3E-4C06-0F0D-A283-E476CF6DD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" r="52699" b="-3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C68F39-5E8A-844C-A8FD-394F253C1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583CEB-AC2B-2640-94F6-5958E6BC5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It includes our emotional, psychological and social well being</a:t>
            </a:r>
          </a:p>
          <a:p>
            <a:pPr lvl="0"/>
            <a:r>
              <a:rPr lang="en-US" dirty="0"/>
              <a:t>IT AFFECTS HOW WE THINK FEEL AND ACT</a:t>
            </a:r>
          </a:p>
          <a:p>
            <a:pPr lvl="0"/>
            <a:r>
              <a:rPr lang="en-US" dirty="0"/>
              <a:t>IT HELPS TO DETERMINE HOW WE HANDLE STRESS, RELATE TO OTHERS AND MAKE CHOICES</a:t>
            </a:r>
          </a:p>
          <a:p>
            <a:pPr lvl="0"/>
            <a:r>
              <a:rPr lang="en-US" dirty="0"/>
              <a:t>MENTAL HEALTH IS CRUCIAL TO HUMAN EXISTENCE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868C70C-E5C4-CD47-888C-FCB3373B6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C68F39-5E8A-844C-A8FD-394F253C1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583CEB-AC2B-2640-94F6-5958E6BC5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87710" y="455362"/>
            <a:ext cx="9486690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MENTAL HEALTH IS IMPORTANT AT EVERY STAGE; FROM CHILDHOOD TO ADOLESCENT THROUGH ADULTHOOD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587499" y="2160588"/>
            <a:ext cx="5783939" cy="39258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xmlns="" id="{466FE18E-B47B-F46A-2830-116CC2DF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14961" y="2240621"/>
            <a:ext cx="361188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868C70C-E5C4-CD47-888C-FCB3373B6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MENTAL HEALTH ISSUES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76072" y="2160016"/>
            <a:ext cx="3603625" cy="392615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MOOD DISORDER </a:t>
            </a:r>
            <a:r>
              <a:rPr lang="en-US" dirty="0" smtClean="0"/>
              <a:t>(SUCH </a:t>
            </a:r>
            <a:r>
              <a:rPr lang="en-US" dirty="0"/>
              <a:t>AS DEPRESSION OR </a:t>
            </a:r>
            <a:r>
              <a:rPr lang="en-US" dirty="0" smtClean="0"/>
              <a:t>BIPOLAR  DISORDER)</a:t>
            </a:r>
          </a:p>
          <a:p>
            <a:pPr lvl="0"/>
            <a:r>
              <a:rPr lang="en-US" dirty="0" smtClean="0"/>
              <a:t>ANXIETY DISORDER</a:t>
            </a:r>
          </a:p>
          <a:p>
            <a:pPr lvl="0"/>
            <a:r>
              <a:rPr lang="en-US" dirty="0" smtClean="0"/>
              <a:t>PERSONALITY DISORDER</a:t>
            </a:r>
          </a:p>
          <a:p>
            <a:pPr lvl="0"/>
            <a:r>
              <a:rPr lang="en-US" dirty="0" smtClean="0"/>
              <a:t>PSYCHOTIC </a:t>
            </a:r>
            <a:r>
              <a:rPr lang="en-US" dirty="0"/>
              <a:t>DISORDER </a:t>
            </a:r>
            <a:r>
              <a:rPr lang="en-US" dirty="0" smtClean="0"/>
              <a:t>(SUCH </a:t>
            </a:r>
            <a:r>
              <a:rPr lang="en-US" dirty="0"/>
              <a:t>AS </a:t>
            </a:r>
            <a:r>
              <a:rPr lang="en-US" dirty="0" smtClean="0"/>
              <a:t>SCHIZOPHRENIA)</a:t>
            </a:r>
            <a:endParaRPr lang="en-US" dirty="0"/>
          </a:p>
        </p:txBody>
      </p:sp>
      <p:pic>
        <p:nvPicPr>
          <p:cNvPr id="6" name="Picture 5" descr="A group of multi coloured wooden stick figures">
            <a:extLst>
              <a:ext uri="{FF2B5EF4-FFF2-40B4-BE49-F238E27FC236}">
                <a16:creationId xmlns:a16="http://schemas.microsoft.com/office/drawing/2014/main" xmlns="" id="{4E8C2AEE-CB5F-6599-EE3D-18C07661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0" r="15170" b="9"/>
          <a:stretch/>
        </p:blipFill>
        <p:spPr>
          <a:xfrm>
            <a:off x="4748403" y="10"/>
            <a:ext cx="744359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C68F39-5E8A-844C-A8FD-394F253C1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583CEB-AC2B-2640-94F6-5958E6BC5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868C70C-E5C4-CD47-888C-FCB3373B6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76072" y="2160016"/>
            <a:ext cx="3603625" cy="3926152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1900" dirty="0"/>
              <a:t>CHILHOOD ABUSE, TRAUMA OR </a:t>
            </a:r>
            <a:r>
              <a:rPr lang="en-US" sz="1900" dirty="0" smtClean="0"/>
              <a:t>NEGLECT</a:t>
            </a:r>
          </a:p>
          <a:p>
            <a:pPr lvl="0">
              <a:lnSpc>
                <a:spcPct val="100000"/>
              </a:lnSpc>
            </a:pPr>
            <a:r>
              <a:rPr lang="en-US" sz="1900" dirty="0" smtClean="0"/>
              <a:t>SOCIAL </a:t>
            </a:r>
            <a:r>
              <a:rPr lang="en-US" sz="1900" dirty="0"/>
              <a:t>ISOLATION OR </a:t>
            </a:r>
            <a:r>
              <a:rPr lang="en-US" sz="1900" dirty="0" smtClean="0"/>
              <a:t>LONELINESS</a:t>
            </a:r>
          </a:p>
          <a:p>
            <a:pPr lvl="0">
              <a:lnSpc>
                <a:spcPct val="100000"/>
              </a:lnSpc>
            </a:pPr>
            <a:r>
              <a:rPr lang="en-US" sz="1900" dirty="0" smtClean="0"/>
              <a:t>DISCRIMINATION </a:t>
            </a:r>
            <a:r>
              <a:rPr lang="en-US" sz="1900" dirty="0"/>
              <a:t>AND </a:t>
            </a:r>
            <a:r>
              <a:rPr lang="en-US" sz="1900" dirty="0" smtClean="0"/>
              <a:t>STIGMA</a:t>
            </a:r>
          </a:p>
          <a:p>
            <a:pPr lvl="0">
              <a:lnSpc>
                <a:spcPct val="100000"/>
              </a:lnSpc>
            </a:pPr>
            <a:r>
              <a:rPr lang="en-US" sz="1900" dirty="0" smtClean="0"/>
              <a:t>SOCIAL DISADVANTAGE ,POVERTY</a:t>
            </a:r>
            <a:r>
              <a:rPr lang="en-US" sz="1900" dirty="0"/>
              <a:t>&amp; </a:t>
            </a:r>
            <a:r>
              <a:rPr lang="en-US" sz="1900" dirty="0" smtClean="0"/>
              <a:t>DEBT</a:t>
            </a:r>
          </a:p>
          <a:p>
            <a:pPr lvl="0">
              <a:lnSpc>
                <a:spcPct val="100000"/>
              </a:lnSpc>
            </a:pPr>
            <a:r>
              <a:rPr lang="en-US" sz="1900" dirty="0" smtClean="0"/>
              <a:t>BEREAVEMENT OR </a:t>
            </a:r>
            <a:r>
              <a:rPr lang="en-US" sz="1900" dirty="0"/>
              <a:t>DEATH OF CLOSE </a:t>
            </a:r>
            <a:r>
              <a:rPr lang="en-US" sz="1900" dirty="0" smtClean="0"/>
              <a:t>PERSON</a:t>
            </a:r>
          </a:p>
          <a:p>
            <a:pPr lvl="0">
              <a:lnSpc>
                <a:spcPct val="100000"/>
              </a:lnSpc>
            </a:pPr>
            <a:r>
              <a:rPr lang="en-US" sz="1900" dirty="0" smtClean="0"/>
              <a:t>SEVERE </a:t>
            </a:r>
            <a:r>
              <a:rPr lang="en-US" sz="1900" dirty="0"/>
              <a:t>OF LONG TERM </a:t>
            </a:r>
            <a:r>
              <a:rPr lang="en-US" sz="1900" dirty="0" smtClean="0"/>
              <a:t>STRESS</a:t>
            </a:r>
          </a:p>
          <a:p>
            <a:pPr lvl="0">
              <a:lnSpc>
                <a:spcPct val="100000"/>
              </a:lnSpc>
            </a:pPr>
            <a:r>
              <a:rPr lang="en-US" sz="1900" dirty="0" smtClean="0"/>
              <a:t>HAVING </a:t>
            </a:r>
            <a:r>
              <a:rPr lang="en-US" sz="1900" dirty="0"/>
              <a:t>A LONG TERM PHYSICAL CONDITION</a:t>
            </a:r>
          </a:p>
        </p:txBody>
      </p:sp>
      <p:pic>
        <p:nvPicPr>
          <p:cNvPr id="6" name="Picture 5" descr="Hedge maze">
            <a:extLst>
              <a:ext uri="{FF2B5EF4-FFF2-40B4-BE49-F238E27FC236}">
                <a16:creationId xmlns:a16="http://schemas.microsoft.com/office/drawing/2014/main" xmlns="" id="{D957ECE5-846F-3E31-E107-F57F3E4C2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8" r="7713" b="9"/>
          <a:stretch/>
        </p:blipFill>
        <p:spPr>
          <a:xfrm>
            <a:off x="4748403" y="10"/>
            <a:ext cx="744359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C68F39-5E8A-844C-A8FD-394F253C1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583CEB-AC2B-2640-94F6-5958E6BC5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868C70C-E5C4-CD47-888C-FCB3373B6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en-US" dirty="0"/>
              <a:t>HOW TO IMPROVE MENTAL WELL BEING</a:t>
            </a:r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xmlns="" id="{A1EE5E66-764E-5ED3-4F5E-F79B68EF0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" r="52699" b="-3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C68F39-5E8A-844C-A8FD-394F253C1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583CEB-AC2B-2640-94F6-5958E6BC5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RELAX </a:t>
            </a:r>
            <a:r>
              <a:rPr lang="en-US" dirty="0" smtClean="0"/>
              <a:t>AND REDUCE STRESS </a:t>
            </a:r>
          </a:p>
          <a:p>
            <a:pPr lvl="0"/>
            <a:r>
              <a:rPr lang="en-US" dirty="0" smtClean="0"/>
              <a:t>FIND </a:t>
            </a:r>
            <a:r>
              <a:rPr lang="en-US" dirty="0"/>
              <a:t>WAYS TO LEARN NEW THINGS AND BE </a:t>
            </a:r>
            <a:r>
              <a:rPr lang="en-US" dirty="0" smtClean="0"/>
              <a:t>CREATIVE</a:t>
            </a:r>
          </a:p>
          <a:p>
            <a:pPr lvl="0"/>
            <a:r>
              <a:rPr lang="en-US" dirty="0" smtClean="0"/>
              <a:t>CONNECT </a:t>
            </a:r>
            <a:r>
              <a:rPr lang="en-US" dirty="0"/>
              <a:t>WITH OTHER POSTIVE MINDS(NOT DEPRESSED PEOPLE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LOOK </a:t>
            </a:r>
            <a:r>
              <a:rPr lang="en-US" dirty="0"/>
              <a:t>AFTER YOUR PHYSICAL </a:t>
            </a:r>
            <a:r>
              <a:rPr lang="en-US" dirty="0" smtClean="0"/>
              <a:t>HEALTH</a:t>
            </a:r>
          </a:p>
          <a:p>
            <a:pPr lvl="0"/>
            <a:r>
              <a:rPr lang="en-US" dirty="0" smtClean="0"/>
              <a:t>DON’T </a:t>
            </a:r>
            <a:r>
              <a:rPr lang="en-US" dirty="0"/>
              <a:t>WORRY ABOUT </a:t>
            </a:r>
            <a:r>
              <a:rPr lang="en-US" dirty="0" smtClean="0"/>
              <a:t>TOMORROW</a:t>
            </a:r>
          </a:p>
          <a:p>
            <a:pPr lvl="0"/>
            <a:r>
              <a:rPr lang="en-US" dirty="0" smtClean="0"/>
              <a:t>TRY </a:t>
            </a:r>
            <a:r>
              <a:rPr lang="en-US" dirty="0"/>
              <a:t>TO GET ENOUGH </a:t>
            </a:r>
            <a:r>
              <a:rPr lang="en-US" dirty="0" smtClean="0"/>
              <a:t>SLEEP</a:t>
            </a:r>
          </a:p>
          <a:p>
            <a:pPr lvl="0"/>
            <a:r>
              <a:rPr lang="en-US" dirty="0" smtClean="0"/>
              <a:t>ENDEAVOUR </a:t>
            </a:r>
            <a:r>
              <a:rPr lang="en-US" dirty="0"/>
              <a:t>TO LEAD A BALANCED </a:t>
            </a:r>
            <a:r>
              <a:rPr lang="en-US" dirty="0" smtClean="0"/>
              <a:t>LIFE</a:t>
            </a:r>
          </a:p>
          <a:p>
            <a:pPr lvl="0"/>
            <a:r>
              <a:rPr lang="en-US" dirty="0" smtClean="0"/>
              <a:t>THIS </a:t>
            </a:r>
            <a:r>
              <a:rPr lang="en-US" smtClean="0"/>
              <a:t>INVOLVES MAINTAINING BALANCE AND STABILITY YOUR LIFE, FAMILY, CAREER, BUSINESS AND OTHER PROFESSIONAL ENDEARVOURS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1F3F0"/>
      </a:lt2>
      <a:accent1>
        <a:srgbClr val="AE29E7"/>
      </a:accent1>
      <a:accent2>
        <a:srgbClr val="5A28D8"/>
      </a:accent2>
      <a:accent3>
        <a:srgbClr val="2942E7"/>
      </a:accent3>
      <a:accent4>
        <a:srgbClr val="177FD5"/>
      </a:accent4>
      <a:accent5>
        <a:srgbClr val="23BEC4"/>
      </a:accent5>
      <a:accent6>
        <a:srgbClr val="15C582"/>
      </a:accent6>
      <a:hlink>
        <a:srgbClr val="3A96AE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273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Neue Haas Grotesk Text Pro</vt:lpstr>
      <vt:lpstr>InterweaveVTI</vt:lpstr>
      <vt:lpstr>MENTAL HEALTH</vt:lpstr>
      <vt:lpstr>MENTAL HEALTH </vt:lpstr>
      <vt:lpstr>MENTAL HEALTH </vt:lpstr>
      <vt:lpstr>MENTAL HEALTH IS IMPORTANT AT EVERY STAGE; FROM CHILDHOOD TO ADOLESCENT THROUGH ADULTHOOD</vt:lpstr>
      <vt:lpstr>MENTAL HEALTH ISSUES</vt:lpstr>
      <vt:lpstr>CAUSES</vt:lpstr>
      <vt:lpstr>HOW TO IMPROVE MENTAL WELL BEING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Innocent ogbonna</dc:creator>
  <cp:lastModifiedBy>USer</cp:lastModifiedBy>
  <cp:revision>8</cp:revision>
  <dcterms:created xsi:type="dcterms:W3CDTF">2023-05-08T16:17:51Z</dcterms:created>
  <dcterms:modified xsi:type="dcterms:W3CDTF">2023-05-19T07:00:51Z</dcterms:modified>
</cp:coreProperties>
</file>