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2" r:id="rId6"/>
    <p:sldId id="263" r:id="rId7"/>
    <p:sldId id="268" r:id="rId8"/>
    <p:sldId id="271"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81ED3E-32BA-FC28-807B-FC3465F311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9BF528EF-0648-35EB-1475-AD78B57AA1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4934A017-C055-20A7-94F4-D66C881914D2}"/>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5" name="Footer Placeholder 4">
            <a:extLst>
              <a:ext uri="{FF2B5EF4-FFF2-40B4-BE49-F238E27FC236}">
                <a16:creationId xmlns:a16="http://schemas.microsoft.com/office/drawing/2014/main" xmlns="" id="{CC9072FA-A550-2544-0CCE-7014F075E1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D243C8C-149A-D773-9DBB-71BB95FD0972}"/>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319474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A8065B-DEEB-C400-BC76-4D4156E65E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E3193C9B-C575-F98C-429B-A820F452F4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B9B1292-66A8-9EB8-56BF-FD4C8A52980C}"/>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5" name="Footer Placeholder 4">
            <a:extLst>
              <a:ext uri="{FF2B5EF4-FFF2-40B4-BE49-F238E27FC236}">
                <a16:creationId xmlns:a16="http://schemas.microsoft.com/office/drawing/2014/main" xmlns="" id="{6FA77E6C-0AB4-7CD4-6DCC-DAEE6F5011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814FA8C-2FE2-38BC-468F-EF2799EEEA76}"/>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152382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15992E8-A78C-65A7-5847-A92050BB6E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6B331A82-2759-0666-76E0-A817EED52D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62250E2-FE74-EF79-5ADF-80E4B3C073B6}"/>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5" name="Footer Placeholder 4">
            <a:extLst>
              <a:ext uri="{FF2B5EF4-FFF2-40B4-BE49-F238E27FC236}">
                <a16:creationId xmlns:a16="http://schemas.microsoft.com/office/drawing/2014/main" xmlns="" id="{0F0A51C0-5F19-AB6D-2408-D2AFAD94F8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E99BE7C-C6B8-C9F2-A003-1D79AAA2E96C}"/>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435764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302741-48F5-0ABC-AC81-608A6CB679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D9E16CE-E266-D1EA-708B-C6724E65AD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D6937EC-3902-BD41-9DB9-0819C5FB2389}"/>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5" name="Footer Placeholder 4">
            <a:extLst>
              <a:ext uri="{FF2B5EF4-FFF2-40B4-BE49-F238E27FC236}">
                <a16:creationId xmlns:a16="http://schemas.microsoft.com/office/drawing/2014/main" xmlns="" id="{BC523BFC-7666-2A5B-2F4E-E50C885142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0B710A8-56F3-54B9-66C4-C5D6A1C4F2AE}"/>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3433091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C2F55D-D0C5-57FA-34C8-BE472FEED9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5855D3D7-1A0A-21BF-3748-1E8A00A932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A6827F6-B607-A402-C0B4-440EE1364ABD}"/>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5" name="Footer Placeholder 4">
            <a:extLst>
              <a:ext uri="{FF2B5EF4-FFF2-40B4-BE49-F238E27FC236}">
                <a16:creationId xmlns:a16="http://schemas.microsoft.com/office/drawing/2014/main" xmlns="" id="{0E216070-932A-4701-D1D7-51E3801D77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D0A5F02-0A6B-45F5-21DE-0A241C392530}"/>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1049984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15D4D2-9C8B-9B8D-D233-F7E04F55E4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E3977CD-DD71-B850-F448-3CC6A12433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C8AEFD0-4874-9DAB-2321-DB40318CE3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796D847F-B220-202C-788B-066456FB7828}"/>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6" name="Footer Placeholder 5">
            <a:extLst>
              <a:ext uri="{FF2B5EF4-FFF2-40B4-BE49-F238E27FC236}">
                <a16:creationId xmlns:a16="http://schemas.microsoft.com/office/drawing/2014/main" xmlns="" id="{5FD89303-3434-7E79-2D2F-2346509F69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4FDB5E5-8580-DBA7-2D1C-8635E90A01D6}"/>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399107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9FAD55-C67A-FECC-FE6E-8783EEB0BDD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EE8A52EA-5E97-9262-E47A-D038756C9E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AC74BDBF-3A1A-A016-4E3A-417AD8B5EF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7E3FC343-F84F-7E94-914A-62831F5BE4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AFD0C42-C285-8BDD-00E3-6708CE0C25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9005A11C-3AE0-87F5-2894-39B0B2B9D12B}"/>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8" name="Footer Placeholder 7">
            <a:extLst>
              <a:ext uri="{FF2B5EF4-FFF2-40B4-BE49-F238E27FC236}">
                <a16:creationId xmlns:a16="http://schemas.microsoft.com/office/drawing/2014/main" xmlns="" id="{B9CFD24E-71B1-85A7-9CD5-5A5E347DAC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4E400780-EF62-1F95-63B3-A7001AD90188}"/>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391738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34A620-B3FD-882C-F727-4D06BA5DDF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8ACF699F-6E05-7189-1B75-ED2C21758069}"/>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4" name="Footer Placeholder 3">
            <a:extLst>
              <a:ext uri="{FF2B5EF4-FFF2-40B4-BE49-F238E27FC236}">
                <a16:creationId xmlns:a16="http://schemas.microsoft.com/office/drawing/2014/main" xmlns="" id="{EE168E5E-CD47-C580-6C01-F0B05CFB55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3C79B34C-0A33-E1EC-BBC8-0F1213DE9B0F}"/>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709396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03A910D-50AE-1FD3-2EFD-D60847A7B9E6}"/>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3" name="Footer Placeholder 2">
            <a:extLst>
              <a:ext uri="{FF2B5EF4-FFF2-40B4-BE49-F238E27FC236}">
                <a16:creationId xmlns:a16="http://schemas.microsoft.com/office/drawing/2014/main" xmlns="" id="{942F8C83-B812-09CA-D194-0B272BC80E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6858C76A-DFA5-6B71-7472-76AC631DEB15}"/>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847139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416BFC-C722-95EC-FBBD-69F6A13B6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9E3C2A68-A1E9-5639-DE65-F983D6FB26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A0FB2209-CFB2-079D-40BA-1852CB6A73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2AB2B3C-0937-C341-54CE-E626814F8BDB}"/>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6" name="Footer Placeholder 5">
            <a:extLst>
              <a:ext uri="{FF2B5EF4-FFF2-40B4-BE49-F238E27FC236}">
                <a16:creationId xmlns:a16="http://schemas.microsoft.com/office/drawing/2014/main" xmlns="" id="{B94EF244-A1CA-159D-398B-A3692C837B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9F08D57-2F7C-9FCC-0D63-E26AA39847D1}"/>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4219236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CF814B-9B9E-A872-D703-9E59D3222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D4E435CD-A197-8A42-0184-9BCE7F334F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DF72B359-3A61-92E4-10DC-74E3840D59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B83ABC6-3D39-29C6-481F-27F6D3303DBC}"/>
              </a:ext>
            </a:extLst>
          </p:cNvPr>
          <p:cNvSpPr>
            <a:spLocks noGrp="1"/>
          </p:cNvSpPr>
          <p:nvPr>
            <p:ph type="dt" sz="half" idx="10"/>
          </p:nvPr>
        </p:nvSpPr>
        <p:spPr/>
        <p:txBody>
          <a:bodyPr/>
          <a:lstStyle/>
          <a:p>
            <a:fld id="{FF7FF3AD-0C6B-4BE3-80DF-27127746FF83}" type="datetimeFigureOut">
              <a:rPr lang="en-US" smtClean="0"/>
              <a:t>2/5/2023</a:t>
            </a:fld>
            <a:endParaRPr lang="en-US"/>
          </a:p>
        </p:txBody>
      </p:sp>
      <p:sp>
        <p:nvSpPr>
          <p:cNvPr id="6" name="Footer Placeholder 5">
            <a:extLst>
              <a:ext uri="{FF2B5EF4-FFF2-40B4-BE49-F238E27FC236}">
                <a16:creationId xmlns:a16="http://schemas.microsoft.com/office/drawing/2014/main" xmlns="" id="{677D63E7-036F-1EDC-461C-AAFC6AD2EC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E941CBA-06D4-EA56-DB6B-D99B95A363E6}"/>
              </a:ext>
            </a:extLst>
          </p:cNvPr>
          <p:cNvSpPr>
            <a:spLocks noGrp="1"/>
          </p:cNvSpPr>
          <p:nvPr>
            <p:ph type="sldNum" sz="quarter" idx="12"/>
          </p:nvPr>
        </p:nvSpPr>
        <p:spPr/>
        <p:txBody>
          <a:bodyPr/>
          <a:lstStyle/>
          <a:p>
            <a:fld id="{DFA0B112-2203-438D-99AE-B63B2099A9EE}" type="slidenum">
              <a:rPr lang="en-US" smtClean="0"/>
              <a:t>‹#›</a:t>
            </a:fld>
            <a:endParaRPr lang="en-US"/>
          </a:p>
        </p:txBody>
      </p:sp>
    </p:spTree>
    <p:extLst>
      <p:ext uri="{BB962C8B-B14F-4D97-AF65-F5344CB8AC3E}">
        <p14:creationId xmlns:p14="http://schemas.microsoft.com/office/powerpoint/2010/main" val="3837453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EF78147-97D7-25A6-993B-8DC1D007F8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D3979491-08D4-034A-B590-A33854253C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E5E31FC-BF5A-950E-827F-6EE18E6E36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FF3AD-0C6B-4BE3-80DF-27127746FF83}" type="datetimeFigureOut">
              <a:rPr lang="en-US" smtClean="0"/>
              <a:t>2/5/2023</a:t>
            </a:fld>
            <a:endParaRPr lang="en-US"/>
          </a:p>
        </p:txBody>
      </p:sp>
      <p:sp>
        <p:nvSpPr>
          <p:cNvPr id="5" name="Footer Placeholder 4">
            <a:extLst>
              <a:ext uri="{FF2B5EF4-FFF2-40B4-BE49-F238E27FC236}">
                <a16:creationId xmlns:a16="http://schemas.microsoft.com/office/drawing/2014/main" xmlns="" id="{A127F0C4-0F5B-26D0-AEE5-7306EE8A00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A098BF3E-E51E-E323-D4AC-947918AAC4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A0B112-2203-438D-99AE-B63B2099A9EE}" type="slidenum">
              <a:rPr lang="en-US" smtClean="0"/>
              <a:t>‹#›</a:t>
            </a:fld>
            <a:endParaRPr lang="en-US"/>
          </a:p>
        </p:txBody>
      </p:sp>
    </p:spTree>
    <p:extLst>
      <p:ext uri="{BB962C8B-B14F-4D97-AF65-F5344CB8AC3E}">
        <p14:creationId xmlns:p14="http://schemas.microsoft.com/office/powerpoint/2010/main" val="4252120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8A1EBE-8982-DBA3-5D25-A548CB16CB6F}"/>
              </a:ext>
            </a:extLst>
          </p:cNvPr>
          <p:cNvSpPr>
            <a:spLocks noGrp="1"/>
          </p:cNvSpPr>
          <p:nvPr>
            <p:ph type="ctrTitle"/>
          </p:nvPr>
        </p:nvSpPr>
        <p:spPr>
          <a:xfrm>
            <a:off x="1524000" y="1122363"/>
            <a:ext cx="9144000" cy="1817785"/>
          </a:xfrm>
        </p:spPr>
        <p:txBody>
          <a:bodyPr>
            <a:normAutofit fontScale="90000"/>
          </a:bodyPr>
          <a:lstStyle/>
          <a:p>
            <a:r>
              <a:rPr lang="en-US" sz="2800" b="1" dirty="0">
                <a:latin typeface="Times New Roman" panose="02020603050405020304" pitchFamily="18" charset="0"/>
                <a:cs typeface="Times New Roman" panose="02020603050405020304" pitchFamily="18" charset="0"/>
              </a:rPr>
              <a:t>MANAGING STRESS AND DEPRESSION AS SCHOLARS IN A DEPRESSED ECONOMY </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a:t>
            </a:r>
            <a:r>
              <a:rPr lang="en-US" sz="2800" i="1" dirty="0">
                <a:latin typeface="Times New Roman" panose="02020603050405020304" pitchFamily="18" charset="0"/>
                <a:cs typeface="Times New Roman" panose="02020603050405020304" pitchFamily="18" charset="0"/>
              </a:rPr>
              <a:t>NYA SS/HUM WG INTERACTIVE SESSION</a:t>
            </a:r>
            <a:r>
              <a:rPr lang="en-US" sz="2800" dirty="0">
                <a:latin typeface="Times New Roman" panose="02020603050405020304" pitchFamily="18" charset="0"/>
                <a:cs typeface="Times New Roman" panose="02020603050405020304" pitchFamily="18" charset="0"/>
              </a:rPr>
              <a:t>)</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01 FEB. 2023</a:t>
            </a:r>
          </a:p>
        </p:txBody>
      </p:sp>
      <p:sp>
        <p:nvSpPr>
          <p:cNvPr id="3" name="Subtitle 2">
            <a:extLst>
              <a:ext uri="{FF2B5EF4-FFF2-40B4-BE49-F238E27FC236}">
                <a16:creationId xmlns:a16="http://schemas.microsoft.com/office/drawing/2014/main" xmlns="" id="{1FD3830E-45BE-6445-A088-A1EF7BA8331D}"/>
              </a:ext>
            </a:extLst>
          </p:cNvPr>
          <p:cNvSpPr>
            <a:spLocks noGrp="1"/>
          </p:cNvSpPr>
          <p:nvPr>
            <p:ph type="subTitle" idx="1"/>
          </p:nvPr>
        </p:nvSpPr>
        <p:spPr>
          <a:xfrm>
            <a:off x="1524000" y="4297680"/>
            <a:ext cx="9144000" cy="960119"/>
          </a:xfrm>
        </p:spPr>
        <p:txBody>
          <a:bodyPr/>
          <a:lstStyle/>
          <a:p>
            <a:r>
              <a:rPr lang="en-US" dirty="0">
                <a:latin typeface="Times New Roman" panose="02020603050405020304" pitchFamily="18" charset="0"/>
                <a:cs typeface="Times New Roman" panose="02020603050405020304" pitchFamily="18" charset="0"/>
              </a:rPr>
              <a:t>Mrs. </a:t>
            </a:r>
            <a:r>
              <a:rPr lang="en-US" dirty="0" err="1">
                <a:latin typeface="Times New Roman" panose="02020603050405020304" pitchFamily="18" charset="0"/>
                <a:cs typeface="Times New Roman" panose="02020603050405020304" pitchFamily="18" charset="0"/>
              </a:rPr>
              <a:t>Morenike</a:t>
            </a:r>
            <a:r>
              <a:rPr lang="en-US" dirty="0">
                <a:latin typeface="Times New Roman" panose="02020603050405020304" pitchFamily="18" charset="0"/>
                <a:cs typeface="Times New Roman" panose="02020603050405020304" pitchFamily="18" charset="0"/>
              </a:rPr>
              <a:t> OMONIYI</a:t>
            </a:r>
          </a:p>
          <a:p>
            <a:r>
              <a:rPr lang="en-US" dirty="0">
                <a:latin typeface="Times New Roman" panose="02020603050405020304" pitchFamily="18" charset="0"/>
                <a:cs typeface="Times New Roman" panose="02020603050405020304" pitchFamily="18" charset="0"/>
              </a:rPr>
              <a:t>Department of Psychology, University of Nigeria, Nsukka.</a:t>
            </a:r>
          </a:p>
        </p:txBody>
      </p:sp>
    </p:spTree>
    <p:extLst>
      <p:ext uri="{BB962C8B-B14F-4D97-AF65-F5344CB8AC3E}">
        <p14:creationId xmlns:p14="http://schemas.microsoft.com/office/powerpoint/2010/main" val="2853113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8ED055-C6C3-F589-3891-B411B9C8205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Definition of Terms</a:t>
            </a:r>
          </a:p>
        </p:txBody>
      </p:sp>
      <p:sp>
        <p:nvSpPr>
          <p:cNvPr id="3" name="Content Placeholder 2">
            <a:extLst>
              <a:ext uri="{FF2B5EF4-FFF2-40B4-BE49-F238E27FC236}">
                <a16:creationId xmlns:a16="http://schemas.microsoft.com/office/drawing/2014/main" xmlns="" id="{BB0F6A12-27A0-C26D-9095-F07EB1952DB2}"/>
              </a:ext>
            </a:extLst>
          </p:cNvPr>
          <p:cNvSpPr>
            <a:spLocks noGrp="1"/>
          </p:cNvSpPr>
          <p:nvPr>
            <p:ph idx="1"/>
          </p:nvPr>
        </p:nvSpPr>
        <p:spPr/>
        <p:txBody>
          <a:bodyPr/>
          <a:lstStyle/>
          <a:p>
            <a:pPr algn="just"/>
            <a:r>
              <a:rPr lang="en-US" b="1" dirty="0">
                <a:latin typeface="Times New Roman" panose="02020603050405020304" pitchFamily="18" charset="0"/>
                <a:cs typeface="Times New Roman" panose="02020603050405020304" pitchFamily="18" charset="0"/>
              </a:rPr>
              <a:t>Stress</a:t>
            </a:r>
            <a:r>
              <a:rPr lang="en-US" dirty="0">
                <a:latin typeface="Times New Roman" panose="02020603050405020304" pitchFamily="18" charset="0"/>
                <a:cs typeface="Times New Roman" panose="02020603050405020304" pitchFamily="18" charset="0"/>
              </a:rPr>
              <a:t> - Any event that strains(stretches) or exceeds an individual's ability to cope.</a:t>
            </a:r>
          </a:p>
          <a:p>
            <a:pPr algn="just"/>
            <a:r>
              <a:rPr lang="en-US" b="1" dirty="0">
                <a:latin typeface="Times New Roman" panose="02020603050405020304" pitchFamily="18" charset="0"/>
                <a:cs typeface="Times New Roman" panose="02020603050405020304" pitchFamily="18" charset="0"/>
              </a:rPr>
              <a:t>Frustration</a:t>
            </a:r>
            <a:r>
              <a:rPr lang="en-US" dirty="0">
                <a:latin typeface="Times New Roman" panose="02020603050405020304" pitchFamily="18" charset="0"/>
                <a:cs typeface="Times New Roman" panose="02020603050405020304" pitchFamily="18" charset="0"/>
              </a:rPr>
              <a:t> - Being unable to satisfy a motive.</a:t>
            </a:r>
          </a:p>
          <a:p>
            <a:pPr algn="just"/>
            <a:r>
              <a:rPr lang="en-US" b="1" dirty="0">
                <a:latin typeface="Times New Roman" panose="02020603050405020304" pitchFamily="18" charset="0"/>
                <a:cs typeface="Times New Roman" panose="02020603050405020304" pitchFamily="18" charset="0"/>
              </a:rPr>
              <a:t>Conflict</a:t>
            </a:r>
            <a:r>
              <a:rPr lang="en-US" dirty="0">
                <a:latin typeface="Times New Roman" panose="02020603050405020304" pitchFamily="18" charset="0"/>
                <a:cs typeface="Times New Roman" panose="02020603050405020304" pitchFamily="18" charset="0"/>
              </a:rPr>
              <a:t> - When two or more motives cannot be satisfied because they interfere with each other. Sadly, we are currently at this stage and we need a way out.</a:t>
            </a:r>
          </a:p>
          <a:p>
            <a:pPr algn="just"/>
            <a:r>
              <a:rPr lang="en-US" b="1" dirty="0">
                <a:latin typeface="Times New Roman" panose="02020603050405020304" pitchFamily="18" charset="0"/>
                <a:cs typeface="Times New Roman" panose="02020603050405020304" pitchFamily="18" charset="0"/>
              </a:rPr>
              <a:t>Pressure -</a:t>
            </a:r>
            <a:r>
              <a:rPr lang="en-US" dirty="0">
                <a:latin typeface="Times New Roman" panose="02020603050405020304" pitchFamily="18" charset="0"/>
                <a:cs typeface="Times New Roman" panose="02020603050405020304" pitchFamily="18" charset="0"/>
              </a:rPr>
              <a:t> A kind of stress that arises from the threat of negative events like the hike in fuel price, light bill, water, food etc. We are also under pressure in Nigeria.</a:t>
            </a:r>
          </a:p>
          <a:p>
            <a:endParaRPr lang="en-US" dirty="0"/>
          </a:p>
        </p:txBody>
      </p:sp>
    </p:spTree>
    <p:extLst>
      <p:ext uri="{BB962C8B-B14F-4D97-AF65-F5344CB8AC3E}">
        <p14:creationId xmlns:p14="http://schemas.microsoft.com/office/powerpoint/2010/main" val="3067925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DB6DD8-06F8-53B8-3FE1-C8504FA15969}"/>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Forms of Stress</a:t>
            </a:r>
          </a:p>
        </p:txBody>
      </p:sp>
      <p:sp>
        <p:nvSpPr>
          <p:cNvPr id="3" name="Content Placeholder 2">
            <a:extLst>
              <a:ext uri="{FF2B5EF4-FFF2-40B4-BE49-F238E27FC236}">
                <a16:creationId xmlns:a16="http://schemas.microsoft.com/office/drawing/2014/main" xmlns="" id="{4414CA8F-E90D-CB9F-BEC8-6BDB4366718D}"/>
              </a:ext>
            </a:extLst>
          </p:cNvPr>
          <p:cNvSpPr>
            <a:spLocks noGrp="1"/>
          </p:cNvSpPr>
          <p:nvPr>
            <p:ph idx="1"/>
          </p:nvPr>
        </p:nvSpPr>
        <p:spPr/>
        <p:txBody>
          <a:bodyPr>
            <a:normAutofit/>
          </a:bodyPr>
          <a:lstStyle/>
          <a:p>
            <a:pPr algn="just"/>
            <a:r>
              <a:rPr lang="en-US" b="1" dirty="0">
                <a:latin typeface="Times New Roman" panose="02020603050405020304" pitchFamily="18" charset="0"/>
                <a:cs typeface="Times New Roman" panose="02020603050405020304" pitchFamily="18" charset="0"/>
              </a:rPr>
              <a:t>Eustress</a:t>
            </a:r>
            <a:r>
              <a:rPr lang="en-US" dirty="0">
                <a:latin typeface="Times New Roman" panose="02020603050405020304" pitchFamily="18" charset="0"/>
                <a:cs typeface="Times New Roman" panose="02020603050405020304" pitchFamily="18" charset="0"/>
              </a:rPr>
              <a:t> - This is caused by positive life events like wedding, promotion, adding anew degree, house warming, getting a grant, etc.</a:t>
            </a:r>
          </a:p>
          <a:p>
            <a:pPr marL="0" indent="0" algn="just">
              <a:buNone/>
            </a:pPr>
            <a:endParaRPr lang="en-US" sz="900"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Distress</a:t>
            </a:r>
            <a:r>
              <a:rPr lang="en-US" dirty="0">
                <a:latin typeface="Times New Roman" panose="02020603050405020304" pitchFamily="18" charset="0"/>
                <a:cs typeface="Times New Roman" panose="02020603050405020304" pitchFamily="18" charset="0"/>
              </a:rPr>
              <a:t> - This is caused by negative life events like non-payment if salary arrears, death of a loved ones, etc.</a:t>
            </a:r>
          </a:p>
          <a:p>
            <a:pPr lvl="1" algn="just"/>
            <a:endParaRPr lang="en-US" dirty="0">
              <a:latin typeface="Times New Roman" panose="02020603050405020304" pitchFamily="18" charset="0"/>
              <a:cs typeface="Times New Roman" panose="02020603050405020304" pitchFamily="18" charset="0"/>
            </a:endParaRPr>
          </a:p>
          <a:p>
            <a:pPr marL="457200" lvl="1" indent="0" algn="just">
              <a:buNone/>
            </a:pPr>
            <a:r>
              <a:rPr lang="en-US" b="1" dirty="0">
                <a:latin typeface="Times New Roman" panose="02020603050405020304" pitchFamily="18" charset="0"/>
                <a:cs typeface="Times New Roman" panose="02020603050405020304" pitchFamily="18" charset="0"/>
              </a:rPr>
              <a:t>Difference between Eustress and Distress</a:t>
            </a:r>
          </a:p>
          <a:p>
            <a:pPr marL="0" indent="0" algn="just">
              <a:buNone/>
            </a:pPr>
            <a:r>
              <a:rPr lang="en-US" dirty="0">
                <a:latin typeface="Times New Roman" panose="02020603050405020304" pitchFamily="18" charset="0"/>
                <a:cs typeface="Times New Roman" panose="02020603050405020304" pitchFamily="18" charset="0"/>
              </a:rPr>
              <a:t>Eustress comes with a positive satisfaction/achievement of a motive amidst the stress, while distress removes a sense of achievement/satisfaction thereby leaving one frustrated or depressed.</a:t>
            </a:r>
          </a:p>
          <a:p>
            <a:endParaRPr lang="en-US" dirty="0"/>
          </a:p>
        </p:txBody>
      </p:sp>
    </p:spTree>
    <p:extLst>
      <p:ext uri="{BB962C8B-B14F-4D97-AF65-F5344CB8AC3E}">
        <p14:creationId xmlns:p14="http://schemas.microsoft.com/office/powerpoint/2010/main" val="2648463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9EC512-51EE-3D01-24A8-0C149350D8B7}"/>
              </a:ext>
            </a:extLst>
          </p:cNvPr>
          <p:cNvSpPr>
            <a:spLocks noGrp="1"/>
          </p:cNvSpPr>
          <p:nvPr>
            <p:ph type="title"/>
          </p:nvPr>
        </p:nvSpPr>
        <p:spPr>
          <a:xfrm>
            <a:off x="838200" y="365126"/>
            <a:ext cx="10515600" cy="1055712"/>
          </a:xfrm>
        </p:spPr>
        <p:txBody>
          <a:bodyPr/>
          <a:lstStyle/>
          <a:p>
            <a:r>
              <a:rPr lang="en-US" dirty="0">
                <a:latin typeface="Times New Roman" panose="02020603050405020304" pitchFamily="18" charset="0"/>
                <a:cs typeface="Times New Roman" panose="02020603050405020304" pitchFamily="18" charset="0"/>
              </a:rPr>
              <a:t>Facts about Stress</a:t>
            </a:r>
          </a:p>
        </p:txBody>
      </p:sp>
      <p:sp>
        <p:nvSpPr>
          <p:cNvPr id="3" name="Content Placeholder 2">
            <a:extLst>
              <a:ext uri="{FF2B5EF4-FFF2-40B4-BE49-F238E27FC236}">
                <a16:creationId xmlns:a16="http://schemas.microsoft.com/office/drawing/2014/main" xmlns="" id="{2E46280B-1C1C-7DD8-979A-F53D124B04DD}"/>
              </a:ext>
            </a:extLst>
          </p:cNvPr>
          <p:cNvSpPr>
            <a:spLocks noGrp="1"/>
          </p:cNvSpPr>
          <p:nvPr>
            <p:ph idx="1"/>
          </p:nvPr>
        </p:nvSpPr>
        <p:spPr/>
        <p:txBody>
          <a:bodyPr>
            <a:normAutofit lnSpcReduction="10000"/>
          </a:bodyPr>
          <a:lstStyle/>
          <a:p>
            <a:pPr marL="0" indent="0" algn="just">
              <a:buNone/>
            </a:pPr>
            <a:r>
              <a:rPr lang="en-US" sz="2800" dirty="0">
                <a:latin typeface="Times New Roman" panose="02020603050405020304" pitchFamily="18" charset="0"/>
                <a:cs typeface="Times New Roman" panose="02020603050405020304" pitchFamily="18" charset="0"/>
              </a:rPr>
              <a:t>There are many sources of stress and of most interest to us is the depressing economy right now. So many of us have slipped into depression- frustration &amp; conflict. Which we are finding difficult to manage or transfer it to the wrong person/place.</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If stress is inevitable and too much of it is a threat to our psychological and physical well-being, then coping well with stress is of utmost importance.</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But in all, a healthy and  happy person is someone who can enjoy  the good times and cope with bad.</a:t>
            </a:r>
          </a:p>
        </p:txBody>
      </p:sp>
    </p:spTree>
    <p:extLst>
      <p:ext uri="{BB962C8B-B14F-4D97-AF65-F5344CB8AC3E}">
        <p14:creationId xmlns:p14="http://schemas.microsoft.com/office/powerpoint/2010/main" val="3550285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4ED0A8-0A69-5AC7-E885-25B6133C355C}"/>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Examples of frustration</a:t>
            </a:r>
          </a:p>
        </p:txBody>
      </p:sp>
      <p:sp>
        <p:nvSpPr>
          <p:cNvPr id="3" name="Content Placeholder 2">
            <a:extLst>
              <a:ext uri="{FF2B5EF4-FFF2-40B4-BE49-F238E27FC236}">
                <a16:creationId xmlns:a16="http://schemas.microsoft.com/office/drawing/2014/main" xmlns="" id="{264CF2C7-2B7A-2315-E6BC-00799D4CC13E}"/>
              </a:ext>
            </a:extLst>
          </p:cNvPr>
          <p:cNvSpPr>
            <a:spLocks noGrp="1"/>
          </p:cNvSpPr>
          <p:nvPr>
            <p:ph idx="1"/>
          </p:nvPr>
        </p:nvSpPr>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Selling of landed properties and cars to keep up with family needs.</a:t>
            </a:r>
          </a:p>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r>
              <a:rPr lang="en-US" sz="3200" dirty="0">
                <a:latin typeface="Times New Roman" panose="02020603050405020304" pitchFamily="18" charset="0"/>
                <a:cs typeface="Times New Roman" panose="02020603050405020304" pitchFamily="18" charset="0"/>
              </a:rPr>
              <a:t>Inability to pay for paper publication or attend conferences necessary for academic progress.</a:t>
            </a:r>
          </a:p>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r>
              <a:rPr lang="en-US" sz="3200" dirty="0">
                <a:latin typeface="Times New Roman" panose="02020603050405020304" pitchFamily="18" charset="0"/>
                <a:cs typeface="Times New Roman" panose="02020603050405020304" pitchFamily="18" charset="0"/>
              </a:rPr>
              <a:t>Inability to take part in academic engagements for self development due to paucity of funds.</a:t>
            </a:r>
          </a:p>
        </p:txBody>
      </p:sp>
    </p:spTree>
    <p:extLst>
      <p:ext uri="{BB962C8B-B14F-4D97-AF65-F5344CB8AC3E}">
        <p14:creationId xmlns:p14="http://schemas.microsoft.com/office/powerpoint/2010/main" val="1951888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90EF2F-DF46-A0E2-68EE-4AF03B5EF11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Coping with Stress</a:t>
            </a:r>
          </a:p>
        </p:txBody>
      </p:sp>
      <p:sp>
        <p:nvSpPr>
          <p:cNvPr id="3" name="Content Placeholder 2">
            <a:extLst>
              <a:ext uri="{FF2B5EF4-FFF2-40B4-BE49-F238E27FC236}">
                <a16:creationId xmlns:a16="http://schemas.microsoft.com/office/drawing/2014/main" xmlns="" id="{A7D9AF64-59D3-FE35-164F-6EF0B82FF793}"/>
              </a:ext>
            </a:extLst>
          </p:cNvPr>
          <p:cNvSpPr>
            <a:spLocks noGrp="1"/>
          </p:cNvSpPr>
          <p:nvPr>
            <p:ph idx="1"/>
          </p:nvPr>
        </p:nvSpPr>
        <p:spPr/>
        <p:txBody>
          <a:bodyPr>
            <a:normAutofit lnSpcReduction="10000"/>
          </a:bodyPr>
          <a:lstStyle/>
          <a:p>
            <a:pPr marL="0" indent="0" algn="just">
              <a:buNone/>
            </a:pPr>
            <a:r>
              <a:rPr lang="en-US" b="1"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Effective coping </a:t>
            </a:r>
          </a:p>
          <a:p>
            <a:pPr marL="0" indent="0" algn="just">
              <a:buNone/>
            </a:pPr>
            <a:r>
              <a:rPr lang="en-US" dirty="0">
                <a:latin typeface="Times New Roman" panose="02020603050405020304" pitchFamily="18" charset="0"/>
                <a:cs typeface="Times New Roman" panose="02020603050405020304" pitchFamily="18" charset="0"/>
              </a:rPr>
              <a:t>This indicates removing or reducing stress, cognitive coping (reappraisal), managing stress reaction, having a good social support.</a:t>
            </a:r>
          </a:p>
          <a:p>
            <a:pPr marL="0" indent="0" algn="just">
              <a:buNone/>
            </a:pPr>
            <a:endParaRPr lang="en-US" sz="900" dirty="0">
              <a:latin typeface="Times New Roman" panose="02020603050405020304" pitchFamily="18" charset="0"/>
              <a:cs typeface="Times New Roman" panose="02020603050405020304" pitchFamily="18" charset="0"/>
            </a:endParaRPr>
          </a:p>
          <a:p>
            <a:pPr algn="just"/>
            <a:r>
              <a:rPr lang="en-US" sz="2400" b="1" dirty="0">
                <a:latin typeface="Times New Roman" panose="02020603050405020304" pitchFamily="18" charset="0"/>
                <a:cs typeface="Times New Roman" panose="02020603050405020304" pitchFamily="18" charset="0"/>
              </a:rPr>
              <a:t>Cognitive Coping</a:t>
            </a:r>
          </a:p>
          <a:p>
            <a:pPr marL="457200" lvl="1" indent="0" algn="just">
              <a:buNone/>
            </a:pPr>
            <a:r>
              <a:rPr lang="en-US" dirty="0">
                <a:latin typeface="Times New Roman" panose="02020603050405020304" pitchFamily="18" charset="0"/>
                <a:cs typeface="Times New Roman" panose="02020603050405020304" pitchFamily="18" charset="0"/>
              </a:rPr>
              <a:t>It involves changing how we think or interpret stressful events that push or shove our lives (reappraisal).-</a:t>
            </a:r>
            <a:r>
              <a:rPr lang="en-US" dirty="0" err="1">
                <a:latin typeface="Times New Roman" panose="02020603050405020304" pitchFamily="18" charset="0"/>
                <a:cs typeface="Times New Roman" panose="02020603050405020304" pitchFamily="18" charset="0"/>
              </a:rPr>
              <a:t>focussing</a:t>
            </a:r>
            <a:r>
              <a:rPr lang="en-US" dirty="0">
                <a:latin typeface="Times New Roman" panose="02020603050405020304" pitchFamily="18" charset="0"/>
                <a:cs typeface="Times New Roman" panose="02020603050405020304" pitchFamily="18" charset="0"/>
              </a:rPr>
              <a:t> attention away from the stressful events that cannot be changed.-religious coping. </a:t>
            </a:r>
          </a:p>
          <a:p>
            <a:pPr marL="457200" lvl="1" indent="0" algn="just">
              <a:buNone/>
            </a:pPr>
            <a:endParaRPr lang="en-US" sz="900" dirty="0">
              <a:latin typeface="Times New Roman" panose="02020603050405020304" pitchFamily="18" charset="0"/>
              <a:cs typeface="Times New Roman" panose="02020603050405020304" pitchFamily="18" charset="0"/>
            </a:endParaRPr>
          </a:p>
          <a:p>
            <a:pPr marL="228600" lvl="1" algn="just"/>
            <a:r>
              <a:rPr lang="en-US" b="1" dirty="0">
                <a:latin typeface="Times New Roman" panose="02020603050405020304" pitchFamily="18" charset="0"/>
                <a:cs typeface="Times New Roman" panose="02020603050405020304" pitchFamily="18" charset="0"/>
              </a:rPr>
              <a:t>Religious coping</a:t>
            </a:r>
          </a:p>
          <a:p>
            <a:pPr marL="457200" lvl="1" indent="0" algn="just">
              <a:buNone/>
            </a:pPr>
            <a:r>
              <a:rPr lang="en-US" dirty="0">
                <a:latin typeface="Times New Roman" panose="02020603050405020304" pitchFamily="18" charset="0"/>
                <a:cs typeface="Times New Roman" panose="02020603050405020304" pitchFamily="18" charset="0"/>
              </a:rPr>
              <a:t>This is taking care of your body and health which is God's temple so as to live longer on earth.</a:t>
            </a:r>
          </a:p>
          <a:p>
            <a:pPr marL="457200" lvl="1" indent="0">
              <a:buNone/>
            </a:pPr>
            <a:endParaRPr lang="en-US" dirty="0"/>
          </a:p>
          <a:p>
            <a:pPr lvl="1"/>
            <a:endParaRPr lang="en-US" dirty="0"/>
          </a:p>
        </p:txBody>
      </p:sp>
    </p:spTree>
    <p:extLst>
      <p:ext uri="{BB962C8B-B14F-4D97-AF65-F5344CB8AC3E}">
        <p14:creationId xmlns:p14="http://schemas.microsoft.com/office/powerpoint/2010/main" val="1884455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2A8580-DEC3-183B-D3F0-B5A55D0DAC3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	Ineffective coping</a:t>
            </a:r>
          </a:p>
        </p:txBody>
      </p:sp>
      <p:sp>
        <p:nvSpPr>
          <p:cNvPr id="3" name="Content Placeholder 2">
            <a:extLst>
              <a:ext uri="{FF2B5EF4-FFF2-40B4-BE49-F238E27FC236}">
                <a16:creationId xmlns:a16="http://schemas.microsoft.com/office/drawing/2014/main" xmlns="" id="{16D9B466-7FCD-2310-E376-ABD21BC01910}"/>
              </a:ext>
            </a:extLst>
          </p:cNvPr>
          <p:cNvSpPr>
            <a:spLocks noGrp="1"/>
          </p:cNvSpPr>
          <p:nvPr>
            <p:ph idx="1"/>
          </p:nvPr>
        </p:nvSpPr>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This results into withdrawal, aggression (</a:t>
            </a:r>
            <a:r>
              <a:rPr lang="en-US" dirty="0" err="1">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temper tantrum), self-medication (</a:t>
            </a:r>
            <a:r>
              <a:rPr lang="en-US" dirty="0" err="1">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smoking &amp; drinking), </a:t>
            </a:r>
            <a:r>
              <a:rPr lang="en-US" dirty="0" err="1">
                <a:latin typeface="Times New Roman" panose="02020603050405020304" pitchFamily="18" charset="0"/>
                <a:cs typeface="Times New Roman" panose="02020603050405020304" pitchFamily="18" charset="0"/>
              </a:rPr>
              <a:t>defence</a:t>
            </a:r>
            <a:r>
              <a:rPr lang="en-US" dirty="0">
                <a:latin typeface="Times New Roman" panose="02020603050405020304" pitchFamily="18" charset="0"/>
                <a:cs typeface="Times New Roman" panose="02020603050405020304" pitchFamily="18" charset="0"/>
              </a:rPr>
              <a:t> mechanisms (</a:t>
            </a:r>
            <a:r>
              <a:rPr lang="en-US" dirty="0" err="1">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displacement).</a:t>
            </a:r>
          </a:p>
          <a:p>
            <a:pPr marL="0" indent="0" algn="just">
              <a:buNone/>
            </a:pPr>
            <a:endParaRPr lang="en-US" dirty="0">
              <a:latin typeface="Times New Roman" panose="02020603050405020304" pitchFamily="18" charset="0"/>
              <a:cs typeface="Times New Roman" panose="02020603050405020304" pitchFamily="18" charset="0"/>
            </a:endParaRPr>
          </a:p>
          <a:p>
            <a:pPr marL="457200" lvl="1" indent="0" algn="just">
              <a:buNone/>
            </a:pPr>
            <a:r>
              <a:rPr lang="en-US" b="1" dirty="0">
                <a:latin typeface="Times New Roman" panose="02020603050405020304" pitchFamily="18" charset="0"/>
                <a:cs typeface="Times New Roman" panose="02020603050405020304" pitchFamily="18" charset="0"/>
              </a:rPr>
              <a:t>Results of Ineffective coping with Stress</a:t>
            </a:r>
          </a:p>
          <a:p>
            <a:pPr marL="0" indent="0" algn="just">
              <a:buNone/>
            </a:pPr>
            <a:r>
              <a:rPr lang="en-US" dirty="0">
                <a:latin typeface="Times New Roman" panose="02020603050405020304" pitchFamily="18" charset="0"/>
                <a:cs typeface="Times New Roman" panose="02020603050405020304" pitchFamily="18" charset="0"/>
              </a:rPr>
              <a:t>This can lead to the following: stroke/paralysis, numbness of some body parts just like that, </a:t>
            </a:r>
            <a:r>
              <a:rPr lang="en-US" dirty="0" err="1">
                <a:latin typeface="Times New Roman" panose="02020603050405020304" pitchFamily="18" charset="0"/>
                <a:cs typeface="Times New Roman" panose="02020603050405020304" pitchFamily="18" charset="0"/>
              </a:rPr>
              <a:t>hightened</a:t>
            </a:r>
            <a:r>
              <a:rPr lang="en-US" dirty="0">
                <a:latin typeface="Times New Roman" panose="02020603050405020304" pitchFamily="18" charset="0"/>
                <a:cs typeface="Times New Roman" panose="02020603050405020304" pitchFamily="18" charset="0"/>
              </a:rPr>
              <a:t> or lowered B.P., Cardiac arrest, and even death.</a:t>
            </a:r>
          </a:p>
        </p:txBody>
      </p:sp>
    </p:spTree>
    <p:extLst>
      <p:ext uri="{BB962C8B-B14F-4D97-AF65-F5344CB8AC3E}">
        <p14:creationId xmlns:p14="http://schemas.microsoft.com/office/powerpoint/2010/main" val="2136404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663079-900F-82EC-3A10-7B99CCA117E7}"/>
              </a:ext>
            </a:extLst>
          </p:cNvPr>
          <p:cNvSpPr>
            <a:spLocks noGrp="1"/>
          </p:cNvSpPr>
          <p:nvPr>
            <p:ph type="title"/>
          </p:nvPr>
        </p:nvSpPr>
        <p:spPr>
          <a:xfrm>
            <a:off x="838200" y="365126"/>
            <a:ext cx="10515600" cy="872832"/>
          </a:xfrm>
        </p:spPr>
        <p:txBody>
          <a:bodyPr/>
          <a:lstStyle/>
          <a:p>
            <a:r>
              <a:rPr lang="en-US" dirty="0">
                <a:latin typeface="Times New Roman" panose="02020603050405020304" pitchFamily="18" charset="0"/>
                <a:cs typeface="Times New Roman" panose="02020603050405020304" pitchFamily="18" charset="0"/>
              </a:rPr>
              <a:t>Solutions to Stress</a:t>
            </a:r>
          </a:p>
        </p:txBody>
      </p:sp>
      <p:sp>
        <p:nvSpPr>
          <p:cNvPr id="3" name="Content Placeholder 2">
            <a:extLst>
              <a:ext uri="{FF2B5EF4-FFF2-40B4-BE49-F238E27FC236}">
                <a16:creationId xmlns:a16="http://schemas.microsoft.com/office/drawing/2014/main" xmlns="" id="{D02DDA1E-2E4B-A563-1084-609CBC3C7917}"/>
              </a:ext>
            </a:extLst>
          </p:cNvPr>
          <p:cNvSpPr>
            <a:spLocks noGrp="1"/>
          </p:cNvSpPr>
          <p:nvPr>
            <p:ph idx="1"/>
          </p:nvPr>
        </p:nvSpPr>
        <p:spPr>
          <a:xfrm>
            <a:off x="838200" y="1378634"/>
            <a:ext cx="10515600" cy="5114241"/>
          </a:xfrm>
        </p:spPr>
        <p:txBody>
          <a:bodyPr>
            <a:noAutofit/>
          </a:bodyPr>
          <a:lstStyle/>
          <a:p>
            <a:pPr marL="0" indent="0" algn="just">
              <a:lnSpc>
                <a:spcPct val="120000"/>
              </a:lnSpc>
              <a:buNone/>
            </a:pPr>
            <a:r>
              <a:rPr lang="en-US" sz="2100" dirty="0">
                <a:latin typeface="Times New Roman" panose="02020603050405020304" pitchFamily="18" charset="0"/>
                <a:cs typeface="Times New Roman" panose="02020603050405020304" pitchFamily="18" charset="0"/>
              </a:rPr>
              <a:t>To manage depression in a depressed economy, do the following:</a:t>
            </a:r>
          </a:p>
          <a:p>
            <a:pPr marL="0" indent="0" algn="just">
              <a:lnSpc>
                <a:spcPct val="120000"/>
              </a:lnSpc>
              <a:buNone/>
            </a:pPr>
            <a:endParaRPr lang="en-US" sz="900" dirty="0">
              <a:latin typeface="Times New Roman" panose="02020603050405020304" pitchFamily="18" charset="0"/>
              <a:cs typeface="Times New Roman" panose="02020603050405020304" pitchFamily="18" charset="0"/>
            </a:endParaRPr>
          </a:p>
          <a:p>
            <a:pPr marL="514350" indent="-514350" algn="just">
              <a:lnSpc>
                <a:spcPct val="120000"/>
              </a:lnSpc>
              <a:spcBef>
                <a:spcPts val="0"/>
              </a:spcBef>
              <a:buAutoNum type="arabicPeriod"/>
            </a:pPr>
            <a:r>
              <a:rPr lang="en-US" sz="2100" dirty="0">
                <a:latin typeface="Times New Roman" panose="02020603050405020304" pitchFamily="18" charset="0"/>
                <a:cs typeface="Times New Roman" panose="02020603050405020304" pitchFamily="18" charset="0"/>
              </a:rPr>
              <a:t>Get a legitimate source of income,</a:t>
            </a:r>
          </a:p>
          <a:p>
            <a:pPr marL="514350" indent="-514350" algn="just">
              <a:lnSpc>
                <a:spcPct val="120000"/>
              </a:lnSpc>
              <a:spcBef>
                <a:spcPts val="0"/>
              </a:spcBef>
              <a:buAutoNum type="arabicPeriod"/>
            </a:pPr>
            <a:r>
              <a:rPr lang="en-US" sz="2100" dirty="0">
                <a:latin typeface="Times New Roman" panose="02020603050405020304" pitchFamily="18" charset="0"/>
                <a:cs typeface="Times New Roman" panose="02020603050405020304" pitchFamily="18" charset="0"/>
              </a:rPr>
              <a:t>Strengthen your social support (</a:t>
            </a:r>
            <a:r>
              <a:rPr lang="en-US" sz="2100" dirty="0" err="1">
                <a:latin typeface="Times New Roman" panose="02020603050405020304" pitchFamily="18" charset="0"/>
                <a:cs typeface="Times New Roman" panose="02020603050405020304" pitchFamily="18" charset="0"/>
              </a:rPr>
              <a:t>e.g</a:t>
            </a:r>
            <a:r>
              <a:rPr lang="en-US" sz="2100" dirty="0">
                <a:latin typeface="Times New Roman" panose="02020603050405020304" pitchFamily="18" charset="0"/>
                <a:cs typeface="Times New Roman" panose="02020603050405020304" pitchFamily="18" charset="0"/>
              </a:rPr>
              <a:t> </a:t>
            </a:r>
            <a:r>
              <a:rPr lang="en-US" sz="2100" dirty="0" err="1">
                <a:latin typeface="Times New Roman" panose="02020603050405020304" pitchFamily="18" charset="0"/>
                <a:cs typeface="Times New Roman" panose="02020603050405020304" pitchFamily="18" charset="0"/>
              </a:rPr>
              <a:t>bossom</a:t>
            </a:r>
            <a:r>
              <a:rPr lang="en-US" sz="2100" dirty="0">
                <a:latin typeface="Times New Roman" panose="02020603050405020304" pitchFamily="18" charset="0"/>
                <a:cs typeface="Times New Roman" panose="02020603050405020304" pitchFamily="18" charset="0"/>
              </a:rPr>
              <a:t> friends, family members- both nuclear and extended, social/religious group),</a:t>
            </a:r>
          </a:p>
          <a:p>
            <a:pPr marL="514350" indent="-514350" algn="just">
              <a:lnSpc>
                <a:spcPct val="120000"/>
              </a:lnSpc>
              <a:spcBef>
                <a:spcPts val="0"/>
              </a:spcBef>
              <a:buAutoNum type="arabicPeriod"/>
            </a:pPr>
            <a:r>
              <a:rPr lang="en-US" sz="2100" dirty="0">
                <a:latin typeface="Times New Roman" panose="02020603050405020304" pitchFamily="18" charset="0"/>
                <a:cs typeface="Times New Roman" panose="02020603050405020304" pitchFamily="18" charset="0"/>
              </a:rPr>
              <a:t>Talk to someone about your stressor(the source of your stress) and receive professional help,</a:t>
            </a:r>
          </a:p>
          <a:p>
            <a:pPr marL="514350" indent="-514350" algn="just">
              <a:lnSpc>
                <a:spcPct val="120000"/>
              </a:lnSpc>
              <a:spcBef>
                <a:spcPts val="0"/>
              </a:spcBef>
              <a:buAutoNum type="arabicPeriod"/>
            </a:pPr>
            <a:r>
              <a:rPr lang="en-US" sz="2100" dirty="0">
                <a:latin typeface="Times New Roman" panose="02020603050405020304" pitchFamily="18" charset="0"/>
                <a:cs typeface="Times New Roman" panose="02020603050405020304" pitchFamily="18" charset="0"/>
              </a:rPr>
              <a:t>Run away from borrowing by all means by cutting down any high taste bud established in the family,</a:t>
            </a:r>
          </a:p>
          <a:p>
            <a:pPr marL="514350" indent="-514350" algn="just">
              <a:lnSpc>
                <a:spcPct val="120000"/>
              </a:lnSpc>
              <a:spcBef>
                <a:spcPts val="0"/>
              </a:spcBef>
              <a:buAutoNum type="arabicPeriod"/>
            </a:pPr>
            <a:r>
              <a:rPr lang="en-US" sz="2100" dirty="0">
                <a:latin typeface="Times New Roman" panose="02020603050405020304" pitchFamily="18" charset="0"/>
                <a:cs typeface="Times New Roman" panose="02020603050405020304" pitchFamily="18" charset="0"/>
              </a:rPr>
              <a:t>Learn to ask for help from the right source (no shame/status),</a:t>
            </a:r>
          </a:p>
          <a:p>
            <a:pPr marL="514350" indent="-514350" algn="just">
              <a:lnSpc>
                <a:spcPct val="120000"/>
              </a:lnSpc>
              <a:spcBef>
                <a:spcPts val="0"/>
              </a:spcBef>
              <a:buAutoNum type="arabicPeriod"/>
            </a:pPr>
            <a:r>
              <a:rPr lang="en-US" sz="2100" dirty="0">
                <a:latin typeface="Times New Roman" panose="02020603050405020304" pitchFamily="18" charset="0"/>
                <a:cs typeface="Times New Roman" panose="02020603050405020304" pitchFamily="18" charset="0"/>
              </a:rPr>
              <a:t>Burn out excess worry or energy via sports/exercise,</a:t>
            </a:r>
          </a:p>
          <a:p>
            <a:pPr marL="514350" indent="-514350" algn="just">
              <a:lnSpc>
                <a:spcPct val="120000"/>
              </a:lnSpc>
              <a:spcBef>
                <a:spcPts val="0"/>
              </a:spcBef>
              <a:buAutoNum type="arabicPeriod"/>
            </a:pPr>
            <a:r>
              <a:rPr lang="en-US" sz="2100" dirty="0">
                <a:latin typeface="Times New Roman" panose="02020603050405020304" pitchFamily="18" charset="0"/>
                <a:cs typeface="Times New Roman" panose="02020603050405020304" pitchFamily="18" charset="0"/>
              </a:rPr>
              <a:t>Finally, look up to God Almighty for supply, for help comes from above and not from abroad.</a:t>
            </a:r>
          </a:p>
        </p:txBody>
      </p:sp>
    </p:spTree>
    <p:extLst>
      <p:ext uri="{BB962C8B-B14F-4D97-AF65-F5344CB8AC3E}">
        <p14:creationId xmlns:p14="http://schemas.microsoft.com/office/powerpoint/2010/main" val="3175047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0BDDCF-056C-5FD2-ABCF-1F0F1AA24A0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Final Remarks</a:t>
            </a:r>
          </a:p>
        </p:txBody>
      </p:sp>
      <p:sp>
        <p:nvSpPr>
          <p:cNvPr id="3" name="Content Placeholder 2">
            <a:extLst>
              <a:ext uri="{FF2B5EF4-FFF2-40B4-BE49-F238E27FC236}">
                <a16:creationId xmlns:a16="http://schemas.microsoft.com/office/drawing/2014/main" xmlns="" id="{0248527A-1A9E-4198-B639-B211DBC04D52}"/>
              </a:ext>
            </a:extLst>
          </p:cNvPr>
          <p:cNvSpPr>
            <a:spLocks noGrp="1"/>
          </p:cNvSpPr>
          <p:nvPr>
            <p:ph idx="1"/>
          </p:nvPr>
        </p:nvSpPr>
        <p:spPr>
          <a:xfrm>
            <a:off x="838200" y="1505243"/>
            <a:ext cx="10515600" cy="4671720"/>
          </a:xfrm>
        </p:spPr>
        <p:txBody>
          <a:bodyPr>
            <a:noAutofit/>
          </a:bodyPr>
          <a:lstStyle/>
          <a:p>
            <a:pPr marL="0" indent="0" algn="just">
              <a:buNone/>
            </a:pPr>
            <a:r>
              <a:rPr lang="en-US" sz="2000" dirty="0">
                <a:latin typeface="Times New Roman" panose="02020603050405020304" pitchFamily="18" charset="0"/>
                <a:cs typeface="Times New Roman" panose="02020603050405020304" pitchFamily="18" charset="0"/>
              </a:rPr>
              <a:t>Do not be shaken, worried or disturbed about the current situation in Nigeria because all the challenges are distractions from the pit of hell. Humans and human systems of government will continue to fail but God never fails. Circumstances are not permanent like God. That is why our hope should always be in God and not humans or their systems of government.</a:t>
            </a:r>
          </a:p>
          <a:p>
            <a:pPr marL="0" indent="0" algn="just">
              <a:buNone/>
            </a:pPr>
            <a:r>
              <a:rPr lang="en-US" sz="2000" dirty="0">
                <a:latin typeface="Times New Roman" panose="02020603050405020304" pitchFamily="18" charset="0"/>
                <a:cs typeface="Times New Roman" panose="02020603050405020304" pitchFamily="18" charset="0"/>
              </a:rPr>
              <a:t>In times like this:</a:t>
            </a:r>
          </a:p>
          <a:p>
            <a:pPr marL="514350" indent="-514350" algn="just">
              <a:buFont typeface="+mj-lt"/>
              <a:buAutoNum type="arabicPeriod"/>
            </a:pPr>
            <a:r>
              <a:rPr lang="en-US" sz="2000" dirty="0">
                <a:latin typeface="Times New Roman" panose="02020603050405020304" pitchFamily="18" charset="0"/>
                <a:cs typeface="Times New Roman" panose="02020603050405020304" pitchFamily="18" charset="0"/>
              </a:rPr>
              <a:t>Continue to pursue your dreams and goals according to God's will and don't give up,</a:t>
            </a:r>
          </a:p>
          <a:p>
            <a:pPr marL="514350" indent="-514350" algn="just">
              <a:buFont typeface="+mj-lt"/>
              <a:buAutoNum type="arabicPeriod"/>
            </a:pPr>
            <a:r>
              <a:rPr lang="en-US" sz="2000" dirty="0">
                <a:latin typeface="Times New Roman" panose="02020603050405020304" pitchFamily="18" charset="0"/>
                <a:cs typeface="Times New Roman" panose="02020603050405020304" pitchFamily="18" charset="0"/>
              </a:rPr>
              <a:t>Keep on investing in yourself in all areas and be wise to invest in business that God is leading you to start no matter how small you may start. Remember Isaac invested in the midst of famine  (Genesis 26 v12 -15),</a:t>
            </a:r>
          </a:p>
          <a:p>
            <a:pPr marL="514350" indent="-514350" algn="just">
              <a:buFont typeface="+mj-lt"/>
              <a:buAutoNum type="arabicPeriod"/>
            </a:pPr>
            <a:r>
              <a:rPr lang="en-US" sz="2000" dirty="0">
                <a:latin typeface="Times New Roman" panose="02020603050405020304" pitchFamily="18" charset="0"/>
                <a:cs typeface="Times New Roman" panose="02020603050405020304" pitchFamily="18" charset="0"/>
              </a:rPr>
              <a:t>Avoid negative and depressing discussions, they drain energy&amp; zeal to move forward,</a:t>
            </a:r>
          </a:p>
          <a:p>
            <a:pPr marL="514350" indent="-514350" algn="just">
              <a:buFont typeface="+mj-lt"/>
              <a:buAutoNum type="arabicPeriod"/>
            </a:pPr>
            <a:r>
              <a:rPr lang="en-US" sz="2000" dirty="0">
                <a:latin typeface="Times New Roman" panose="02020603050405020304" pitchFamily="18" charset="0"/>
                <a:cs typeface="Times New Roman" panose="02020603050405020304" pitchFamily="18" charset="0"/>
              </a:rPr>
              <a:t>Use your time so wisely to achieve greatness,</a:t>
            </a:r>
          </a:p>
          <a:p>
            <a:pPr marL="514350" indent="-514350" algn="just">
              <a:buFont typeface="+mj-lt"/>
              <a:buAutoNum type="arabicPeriod"/>
            </a:pPr>
            <a:r>
              <a:rPr lang="en-US" sz="2000" dirty="0">
                <a:latin typeface="Times New Roman" panose="02020603050405020304" pitchFamily="18" charset="0"/>
                <a:cs typeface="Times New Roman" panose="02020603050405020304" pitchFamily="18" charset="0"/>
              </a:rPr>
              <a:t>Proclaim </a:t>
            </a:r>
            <a:r>
              <a:rPr lang="en-US" sz="2000">
                <a:latin typeface="Times New Roman" panose="02020603050405020304" pitchFamily="18" charset="0"/>
                <a:cs typeface="Times New Roman" panose="02020603050405020304" pitchFamily="18" charset="0"/>
              </a:rPr>
              <a:t>God's promises </a:t>
            </a:r>
            <a:r>
              <a:rPr lang="en-US" sz="2000" dirty="0">
                <a:latin typeface="Times New Roman" panose="02020603050405020304" pitchFamily="18" charset="0"/>
                <a:cs typeface="Times New Roman" panose="02020603050405020304" pitchFamily="18" charset="0"/>
              </a:rPr>
              <a:t>for your life on a daily basis. He said he will supply all your needs (not according to borrowing or begging), but according to His glorious riches in Christ (Phil 4v19).</a:t>
            </a:r>
          </a:p>
        </p:txBody>
      </p:sp>
    </p:spTree>
    <p:extLst>
      <p:ext uri="{BB962C8B-B14F-4D97-AF65-F5344CB8AC3E}">
        <p14:creationId xmlns:p14="http://schemas.microsoft.com/office/powerpoint/2010/main" val="2190631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683</Words>
  <Application>Microsoft Office PowerPoint</Application>
  <PresentationFormat>Widescreen</PresentationFormat>
  <Paragraphs>58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MANAGING STRESS AND DEPRESSION AS SCHOLARS IN A DEPRESSED ECONOMY   (NYA SS/HUM WG INTERACTIVE SESSION) 01 FEB. 2023</vt:lpstr>
      <vt:lpstr>Definition of Terms</vt:lpstr>
      <vt:lpstr>Forms of Stress</vt:lpstr>
      <vt:lpstr>Facts about Stress</vt:lpstr>
      <vt:lpstr>Examples of frustration</vt:lpstr>
      <vt:lpstr>Coping with Stress</vt:lpstr>
      <vt:lpstr>B. Ineffective coping</vt:lpstr>
      <vt:lpstr>Solutions to Stress</vt:lpstr>
      <vt:lpstr>Final Remarks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Omotayo</dc:creator>
  <cp:lastModifiedBy>USer</cp:lastModifiedBy>
  <cp:revision>6</cp:revision>
  <dcterms:created xsi:type="dcterms:W3CDTF">2023-02-03T15:01:41Z</dcterms:created>
  <dcterms:modified xsi:type="dcterms:W3CDTF">2023-02-05T14:03:23Z</dcterms:modified>
</cp:coreProperties>
</file>